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  <p:sldMasterId id="2147483698" r:id="rId4"/>
    <p:sldMasterId id="2147483716" r:id="rId5"/>
    <p:sldMasterId id="2147483734" r:id="rId6"/>
    <p:sldMasterId id="2147483736" r:id="rId7"/>
    <p:sldMasterId id="2147483754" r:id="rId8"/>
    <p:sldMasterId id="2147483772" r:id="rId9"/>
  </p:sldMasterIdLst>
  <p:notesMasterIdLst>
    <p:notesMasterId r:id="rId59"/>
  </p:notesMasterIdLst>
  <p:sldIdLst>
    <p:sldId id="256" r:id="rId10"/>
    <p:sldId id="257" r:id="rId11"/>
    <p:sldId id="258" r:id="rId12"/>
    <p:sldId id="266" r:id="rId13"/>
    <p:sldId id="267" r:id="rId14"/>
    <p:sldId id="268" r:id="rId15"/>
    <p:sldId id="269" r:id="rId16"/>
    <p:sldId id="300" r:id="rId17"/>
    <p:sldId id="272" r:id="rId18"/>
    <p:sldId id="273" r:id="rId19"/>
    <p:sldId id="274" r:id="rId20"/>
    <p:sldId id="299" r:id="rId21"/>
    <p:sldId id="301" r:id="rId22"/>
    <p:sldId id="275" r:id="rId23"/>
    <p:sldId id="276" r:id="rId24"/>
    <p:sldId id="278" r:id="rId25"/>
    <p:sldId id="302" r:id="rId26"/>
    <p:sldId id="311" r:id="rId27"/>
    <p:sldId id="303" r:id="rId28"/>
    <p:sldId id="305" r:id="rId29"/>
    <p:sldId id="306" r:id="rId30"/>
    <p:sldId id="307" r:id="rId31"/>
    <p:sldId id="308" r:id="rId32"/>
    <p:sldId id="279" r:id="rId33"/>
    <p:sldId id="304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8" r:id="rId42"/>
    <p:sldId id="289" r:id="rId43"/>
    <p:sldId id="290" r:id="rId44"/>
    <p:sldId id="291" r:id="rId45"/>
    <p:sldId id="292" r:id="rId46"/>
    <p:sldId id="310" r:id="rId47"/>
    <p:sldId id="294" r:id="rId48"/>
    <p:sldId id="295" r:id="rId49"/>
    <p:sldId id="296" r:id="rId50"/>
    <p:sldId id="297" r:id="rId51"/>
    <p:sldId id="259" r:id="rId52"/>
    <p:sldId id="260" r:id="rId53"/>
    <p:sldId id="309" r:id="rId54"/>
    <p:sldId id="262" r:id="rId55"/>
    <p:sldId id="263" r:id="rId56"/>
    <p:sldId id="264" r:id="rId57"/>
    <p:sldId id="265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CA7F8-5E79-4C33-B450-B1A3582140BF}" type="datetimeFigureOut">
              <a:rPr lang="zh-TW" altLang="en-US" smtClean="0"/>
              <a:t>2020/3/9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75028-18B7-474B-9268-1C0E71F38A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22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0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20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33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3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35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92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4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4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4990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1368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88357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0073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35805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178190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806370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7554494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9350812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89142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076515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6208081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977766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877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352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00886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65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595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184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35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858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536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902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1679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474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38237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212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651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19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62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60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69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74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59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64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32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95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25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04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03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2" y="4324352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00EAD-4C69-46B2-ABC3-9B8BD2AB999C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140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CACE-01E1-41BB-AEFC-68F6C50453A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4491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DE6B0-05FF-41A1-9579-0D582EA6861F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3575D-1DA3-4DAC-99D3-EBEF1D0E990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9287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1A079-6F31-4C5D-A20C-E18A048A0D19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852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70499-2991-4E82-BBA0-94A21066BDD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15907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83642-4CB8-4B3C-8E7E-B0C868DDD10C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77221-8AE3-4D51-8C02-0D39EDBB5B8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11484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2DAD8-2B8A-4316-B0AC-51C6171A2615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89ED1-DF4B-4F19-95AB-0A062D55CE2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45188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5756-932F-4D0C-BC0C-023BE3AE0D9C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E3F00-1326-4556-8501-D1D9DA125B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77082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0B51E-03CB-42A5-8CF5-DE87DC5F96F1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E8A0-B5BD-4099-95B0-7566C4866EB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06671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29EB7-89F6-4671-979B-8CC4071F9BFB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1C5B1-BD1F-4C23-80E3-FBBA9742B2D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4036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7A7AF-B5D9-4E2F-9D9D-B0D5EAF09E6C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165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12FDF-C97B-4F48-BBD2-2CF73B2C9C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18096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D9A49-AC1C-41AB-88DC-8514968EE2AF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852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03538-91A2-4E61-BC7C-130FF86FBE2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35917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000" dirty="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000" dirty="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96730-B67C-4092-98E2-57B7A3E3D6E1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2" y="3244852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D7CD3-E37B-44BD-A6DD-A357111E99E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30869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69035-F84D-428C-8282-D51071DB3537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165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711B0-595D-43FE-92B9-DA9296C1E7C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52348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000" dirty="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6000" dirty="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D4049-1A1D-4ADB-BA2D-18E16B4FA341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2" y="4983165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4FEC7-E18F-4747-87E1-DC459EA539B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94213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8A7EF-A1C3-4301-A55C-0B5A0D281724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2" y="4983165"/>
            <a:ext cx="7794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76E5-4EB8-4244-9558-183BF94CAB8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19893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22B3F-6965-4E1A-8969-13A8E6AFE858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1E192-C277-4763-B7AA-75F3BE850FB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1417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1350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901B-4454-4F33-A70A-9286EA35F49A}" type="datetimeFigureOut">
              <a:rPr lang="en-US" altLang="zh-TW"/>
              <a:pPr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D45FC-0443-41B9-92D7-EEDCBB6171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27248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7039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608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2238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3851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542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22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795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679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359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6635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81177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4284158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450956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3127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241842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760084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9492258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FEBB-6024-4083-B50D-7E68987C0DD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48421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2C0B-84CA-463E-B399-18BEAD9716D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9430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D77C-A2C1-4671-B4B3-E87C195965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0181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779-4DCB-4349-AFA5-4708030DC65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1828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BF9D-86B8-4C6D-981E-E614A498DF2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6130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C976-E557-4469-959D-FE0EB409F55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6721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D7C2-CD91-4180-9EF5-0A4FA616D0C7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34971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1A3D-F15F-4B09-AEDC-96997A80FF3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6092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FAA8-3EC6-4952-A24D-C55384642A2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67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FDC4-2C8B-4CA3-9384-02A0158B266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575622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E36A-2DEF-499E-99E2-B51CB94D8A5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79605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A6C1-62D5-4C82-8BBF-236A1F47D5D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851230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A9A-93C7-43AB-B0A4-71E7C4E249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8336730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73F3-050D-4F41-8C7E-4CB8AB2531B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7958455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63C-7541-4AF7-A89D-4A90621EBC6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7845389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AAB-EE1A-45DB-855B-D8E7E6884ED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770219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2CB9-65A6-4E54-BE44-AFD93A26BBF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863981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29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FEBB-6024-4083-B50D-7E68987C0DD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22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2C0B-84CA-463E-B399-18BEAD9716D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8730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D77C-A2C1-4671-B4B3-E87C195965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0666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779-4DCB-4349-AFA5-4708030DC65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37026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BF9D-86B8-4C6D-981E-E614A498DF2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4655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C976-E557-4469-959D-FE0EB409F55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66203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D7C2-CD91-4180-9EF5-0A4FA616D0C7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5172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1A3D-F15F-4B09-AEDC-96997A80FF3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4617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FAA8-3EC6-4952-A24D-C55384642A2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01414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FDC4-2C8B-4CA3-9384-02A0158B266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8927531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E36A-2DEF-499E-99E2-B51CB94D8A5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80381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A6C1-62D5-4C82-8BBF-236A1F47D5D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8345816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A9A-93C7-43AB-B0A4-71E7C4E249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0248972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73F3-050D-4F41-8C7E-4CB8AB2531B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4110177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63C-7541-4AF7-A89D-4A90621EBC6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5065739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AAB-EE1A-45DB-855B-D8E7E6884ED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2163850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2CB9-65A6-4E54-BE44-AFD93A26BBF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78166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71085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7948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4905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74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840E8A-0B66-480B-8224-6B21951E0A7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2020/3/9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AE5FD-C9F2-4673-833E-47BA16E206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2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1" y="228602"/>
            <a:ext cx="2851151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9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4" y="6130925"/>
            <a:ext cx="1146175" cy="3698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7EA11AF7-BC16-47FB-8744-F3E740DF82EC}" type="datetimeFigureOut">
              <a:rPr lang="en-US" altLang="zh-TW" smtClean="0"/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3/9/2020</a:t>
            </a:fld>
            <a:endParaRPr lang="en-US" altLang="zh-T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90"/>
            <a:ext cx="762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675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401"/>
            <a:ext cx="7794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500">
                <a:solidFill>
                  <a:srgbClr val="FEFFFF"/>
                </a:solidFill>
                <a:ea typeface="新細明體" panose="02020500000000000000" pitchFamily="18" charset="-12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4B0D7E8C-80CB-43C2-B1E3-AB560A5DA46B}" type="slidenum">
              <a:rPr lang="en-US" altLang="zh-TW" smtClean="0"/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0581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anose="020B0502020202020204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anose="020B0502020202020204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anose="020B0502020202020204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05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5958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3FAF29-86D3-4E2E-BCD8-4D51CB7A2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1951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按一下以編輯母片文字樣式</a:t>
            </a:r>
          </a:p>
          <a:p>
            <a:pPr lvl="1"/>
            <a:r>
              <a:rPr lang="en-US" smtClean="0"/>
              <a:t>第二層</a:t>
            </a:r>
          </a:p>
          <a:p>
            <a:pPr lvl="2"/>
            <a:r>
              <a:rPr lang="en-US" smtClean="0"/>
              <a:t>第三層</a:t>
            </a:r>
          </a:p>
          <a:p>
            <a:pPr lvl="3"/>
            <a:r>
              <a:rPr lang="en-US" smtClean="0"/>
              <a:t>第四層</a:t>
            </a:r>
          </a:p>
          <a:p>
            <a:pPr lvl="4"/>
            <a:r>
              <a:rPr 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4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3FAF29-86D3-4E2E-BCD8-4D51CB7A2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0007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3/9/2020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3722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2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405" y="-187490"/>
            <a:ext cx="12427308" cy="728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/>
          <p:cNvSpPr txBox="1"/>
          <p:nvPr/>
        </p:nvSpPr>
        <p:spPr>
          <a:xfrm>
            <a:off x="112259" y="-187490"/>
            <a:ext cx="7519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Starter Unit</a:t>
            </a:r>
            <a:endParaRPr lang="zh-TW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雲朵形圖說文字 5"/>
          <p:cNvSpPr/>
          <p:nvPr/>
        </p:nvSpPr>
        <p:spPr>
          <a:xfrm>
            <a:off x="878028" y="2334732"/>
            <a:ext cx="5773493" cy="2241755"/>
          </a:xfrm>
          <a:prstGeom prst="cloudCallout">
            <a:avLst>
              <a:gd name="adj1" fmla="val 86405"/>
              <a:gd name="adj2" fmla="val 15789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Let’s start with something new!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93" y="3429000"/>
            <a:ext cx="3429000" cy="3429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33" y="3429000"/>
            <a:ext cx="5246174" cy="32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4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64" y="3501008"/>
            <a:ext cx="4128459" cy="3096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717032"/>
            <a:ext cx="45107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「ca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3582">
            <a:off x="4279099" y="2398139"/>
            <a:ext cx="6677568" cy="543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can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24" y="3425840"/>
            <a:ext cx="2429969" cy="343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13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m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m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65" y="3419346"/>
            <a:ext cx="4584869" cy="343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magical mat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46" y="3419346"/>
            <a:ext cx="5269966" cy="343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69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72" y="3573016"/>
            <a:ext cx="4147243" cy="30689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6" y="3573016"/>
            <a:ext cx="4752975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3505396"/>
            <a:ext cx="3351203" cy="33512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05" y="3789041"/>
            <a:ext cx="47625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5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050" name="Picture 2" descr="「candy can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15" y="3088865"/>
            <a:ext cx="3030850" cy="376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chaplin cane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29" y="3893010"/>
            <a:ext cx="5268399" cy="265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66822" y="330172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查爾斯</a:t>
            </a:r>
            <a:r>
              <a:rPr lang="en-US" altLang="zh-TW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·</a:t>
            </a:r>
            <a:r>
              <a:rPr lang="zh-TW" alt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卓別林爵士</a:t>
            </a:r>
          </a:p>
          <a:p>
            <a:r>
              <a:rPr lang="en-US" altLang="zh-TW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Sir Charles Chaplin</a:t>
            </a:r>
            <a:endParaRPr lang="zh-TW" altLang="en-US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Charlie Chaplin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2972" cy="69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m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Picture 4" descr="「coupl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91" y="2934524"/>
            <a:ext cx="4838954" cy="392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classmate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30" y="3352800"/>
            <a:ext cx="47434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8"/>
          <p:cNvSpPr/>
          <p:nvPr/>
        </p:nvSpPr>
        <p:spPr>
          <a:xfrm>
            <a:off x="2782681" y="578846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6168008" y="578845"/>
            <a:ext cx="4261217" cy="1731169"/>
            <a:chOff x="4644008" y="1021298"/>
            <a:chExt cx="4261217" cy="1731169"/>
          </a:xfrm>
        </p:grpSpPr>
        <p:sp>
          <p:nvSpPr>
            <p:cNvPr id="7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9" name="直線接點 8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/>
          <p:cNvSpPr txBox="1"/>
          <p:nvPr/>
        </p:nvSpPr>
        <p:spPr>
          <a:xfrm>
            <a:off x="2596515" y="2792129"/>
            <a:ext cx="7142985" cy="37856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          c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</a:t>
            </a:r>
          </a:p>
          <a:p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h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         h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  <a:p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          c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  <a:p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        m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9733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527" t="12903" r="9731" b="40860"/>
          <a:stretch/>
        </p:blipFill>
        <p:spPr>
          <a:xfrm>
            <a:off x="0" y="0"/>
            <a:ext cx="12140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704" y="0"/>
            <a:ext cx="10972800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1237772" y="4113511"/>
            <a:ext cx="8371643" cy="25545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Did you finish your homework?</a:t>
            </a:r>
            <a:endParaRPr lang="zh-TW" altLang="en-US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6237" t="10108" r="22957" b="40430"/>
          <a:stretch/>
        </p:blipFill>
        <p:spPr>
          <a:xfrm>
            <a:off x="2182761" y="235974"/>
            <a:ext cx="7831394" cy="47777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76052" y="5228358"/>
            <a:ext cx="8160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m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a c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p.</a:t>
            </a:r>
          </a:p>
        </p:txBody>
      </p:sp>
    </p:spTree>
    <p:extLst>
      <p:ext uri="{BB962C8B-B14F-4D97-AF65-F5344CB8AC3E}">
        <p14:creationId xmlns:p14="http://schemas.microsoft.com/office/powerpoint/2010/main" val="15592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301" t="13549" r="13763" b="35914"/>
          <a:stretch/>
        </p:blipFill>
        <p:spPr>
          <a:xfrm>
            <a:off x="2182762" y="221225"/>
            <a:ext cx="7757652" cy="474752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865671" y="5095624"/>
            <a:ext cx="83918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a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</p:txBody>
      </p:sp>
    </p:spTree>
    <p:extLst>
      <p:ext uri="{BB962C8B-B14F-4D97-AF65-F5344CB8AC3E}">
        <p14:creationId xmlns:p14="http://schemas.microsoft.com/office/powerpoint/2010/main" val="81166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495" t="11612" r="28602" b="36775"/>
          <a:stretch/>
        </p:blipFill>
        <p:spPr>
          <a:xfrm flipH="1">
            <a:off x="1533832" y="191730"/>
            <a:ext cx="7905136" cy="48647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10813" y="4303455"/>
            <a:ext cx="100731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m and K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nce with a c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70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4301" t="10322" r="12796" b="37635"/>
          <a:stretch/>
        </p:blipFill>
        <p:spPr>
          <a:xfrm>
            <a:off x="1828799" y="103240"/>
            <a:ext cx="7624917" cy="47313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07574" y="4303455"/>
            <a:ext cx="101321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They win the g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m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and get a c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89935" y="383458"/>
            <a:ext cx="111055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 h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 a c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p.</a:t>
            </a:r>
            <a:endParaRPr lang="en-US" altLang="zh-TW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914400"/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a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pPr defTabSz="914400"/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m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6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6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d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nce with a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defTabSz="914400"/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They win the g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and get a c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6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6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tongue twis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878" y="183125"/>
            <a:ext cx="3097161" cy="225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81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4639" b="6022"/>
          <a:stretch/>
        </p:blipFill>
        <p:spPr>
          <a:xfrm>
            <a:off x="0" y="0"/>
            <a:ext cx="12192000" cy="68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2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8"/>
          <p:cNvSpPr/>
          <p:nvPr/>
        </p:nvSpPr>
        <p:spPr>
          <a:xfrm>
            <a:off x="1446930" y="1697831"/>
            <a:ext cx="1657350" cy="1731169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r>
              <a:rPr lang="en-US" altLang="zh-TW" sz="15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15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7263202" y="1483539"/>
            <a:ext cx="4261217" cy="1731169"/>
            <a:chOff x="4644008" y="1021298"/>
            <a:chExt cx="4261217" cy="1731169"/>
          </a:xfrm>
        </p:grpSpPr>
        <p:sp>
          <p:nvSpPr>
            <p:cNvPr id="4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a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8" name="直線接點 7"/>
          <p:cNvCxnSpPr/>
          <p:nvPr/>
        </p:nvCxnSpPr>
        <p:spPr>
          <a:xfrm flipH="1">
            <a:off x="5748365" y="0"/>
            <a:ext cx="36787" cy="6858000"/>
          </a:xfrm>
          <a:prstGeom prst="line">
            <a:avLst/>
          </a:prstGeom>
          <a:ln w="1270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609899" y="3931322"/>
            <a:ext cx="3816424" cy="252028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94" y="4167297"/>
            <a:ext cx="4246233" cy="197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 bwMode="auto">
          <a:xfrm>
            <a:off x="1631504" y="764704"/>
            <a:ext cx="9793088" cy="12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anose="020B0502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anose="020B0502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anose="020B0502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262626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4400" b="1" dirty="0">
                <a:latin typeface="Arial Rounded MT Bold" panose="020F0704030504030204" pitchFamily="34" charset="0"/>
              </a:rPr>
              <a:t>Listen and hand out the answer!</a:t>
            </a:r>
            <a:endParaRPr lang="zh-TW" altLang="en-US" sz="4400" b="1" dirty="0">
              <a:latin typeface="Arial Rounded MT Bold" panose="020F07040305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6712"/>
            <a:ext cx="9144000" cy="577900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511824" y="93843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>
                <a:solidFill>
                  <a:srgbClr val="FF0000"/>
                </a:solidFill>
                <a:latin typeface="Arial Rounded MT Bold" panose="020F070403050403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Challenge!!!</a:t>
            </a:r>
            <a:endParaRPr lang="zh-TW" altLang="en-US" sz="4400" dirty="0">
              <a:solidFill>
                <a:srgbClr val="FF0000"/>
              </a:solidFill>
              <a:latin typeface="Arial Rounded MT Bold" panose="020F0704030504030204" pitchFamily="34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758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620689"/>
            <a:ext cx="7704856" cy="55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48680"/>
            <a:ext cx="871271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pikachu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15" y="2373916"/>
            <a:ext cx="4867685" cy="448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8456" y="33740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Story Time Review</a:t>
            </a:r>
            <a:br>
              <a:rPr lang="en-US" altLang="zh-TW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zh-TW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Let’s </a:t>
            </a:r>
            <a:r>
              <a:rPr lang="en-US" altLang="zh-TW" sz="6000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aloud</a:t>
            </a:r>
            <a:r>
              <a:rPr lang="en-US" altLang="zh-TW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!!!!</a:t>
            </a:r>
            <a:endParaRPr lang="zh-TW" altLang="en-US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4" y="2899217"/>
            <a:ext cx="5183300" cy="310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橢圓形圖說文字 6"/>
          <p:cNvSpPr/>
          <p:nvPr/>
        </p:nvSpPr>
        <p:spPr>
          <a:xfrm>
            <a:off x="4803059" y="2109019"/>
            <a:ext cx="4473676" cy="1362426"/>
          </a:xfrm>
          <a:prstGeom prst="wedgeEllipseCallout">
            <a:avLst>
              <a:gd name="adj1" fmla="val 49600"/>
              <a:gd name="adj2" fmla="val 72641"/>
            </a:avLst>
          </a:prstGeom>
          <a:noFill/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Turn to </a:t>
            </a:r>
            <a:r>
              <a:rPr lang="en-US" altLang="zh-TW" sz="4400" b="1" kern="0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</a:t>
            </a:r>
            <a:r>
              <a:rPr kumimoji="0" lang="en-US" alt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6791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32657"/>
            <a:ext cx="7894330" cy="629967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3719736" y="980728"/>
            <a:ext cx="4752528" cy="20882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80728"/>
            <a:ext cx="921841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77275"/>
            <a:ext cx="666936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60648"/>
            <a:ext cx="8658880" cy="64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33" y="908720"/>
            <a:ext cx="9144000" cy="5188226"/>
          </a:xfrm>
          <a:prstGeom prst="rect">
            <a:avLst/>
          </a:prstGeom>
        </p:spPr>
      </p:pic>
      <p:sp>
        <p:nvSpPr>
          <p:cNvPr id="3" name="向右箭號 2"/>
          <p:cNvSpPr/>
          <p:nvPr/>
        </p:nvSpPr>
        <p:spPr>
          <a:xfrm>
            <a:off x="3935760" y="1340768"/>
            <a:ext cx="1800200" cy="10081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201992"/>
            <a:ext cx="6912768" cy="66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0728"/>
            <a:ext cx="896753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86510"/>
            <a:ext cx="6984776" cy="67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365" t="3010" r="4732" b="12688"/>
          <a:stretch/>
        </p:blipFill>
        <p:spPr>
          <a:xfrm>
            <a:off x="1150374" y="0"/>
            <a:ext cx="10077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215680" y="0"/>
            <a:ext cx="9721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Let’s count!</a:t>
            </a:r>
            <a:r>
              <a:rPr lang="zh-TW" altLang="en-US" sz="6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r>
              <a:rPr lang="en-US" altLang="zh-TW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P6</a:t>
            </a:r>
            <a:endParaRPr lang="zh-TW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8263"/>
          <a:stretch/>
        </p:blipFill>
        <p:spPr>
          <a:xfrm>
            <a:off x="2351584" y="1143000"/>
            <a:ext cx="76328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881" t="17205" r="10215" b="21505"/>
          <a:stretch/>
        </p:blipFill>
        <p:spPr>
          <a:xfrm>
            <a:off x="0" y="0"/>
            <a:ext cx="12192000" cy="68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57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58" y="50639"/>
            <a:ext cx="1833426" cy="183342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75" y="188640"/>
            <a:ext cx="1833426" cy="183342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03" y="3410840"/>
            <a:ext cx="1833426" cy="183342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95" y="1962532"/>
            <a:ext cx="1833426" cy="18334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01" y="77210"/>
            <a:ext cx="1833426" cy="18334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18" y="159193"/>
            <a:ext cx="1833426" cy="183342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86" y="3552214"/>
            <a:ext cx="1833426" cy="183342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914757"/>
            <a:ext cx="1833426" cy="183342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40" y="1884065"/>
            <a:ext cx="1833426" cy="183342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7" y="1792075"/>
            <a:ext cx="1833426" cy="183342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52" y="3647820"/>
            <a:ext cx="1833426" cy="183342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74" y="153784"/>
            <a:ext cx="1833426" cy="183342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98" y="1792217"/>
            <a:ext cx="1833426" cy="183342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93" y="3506940"/>
            <a:ext cx="1833426" cy="183342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144" y="3585616"/>
            <a:ext cx="1833426" cy="183342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47" y="5043143"/>
            <a:ext cx="1833426" cy="183342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61" y="5106265"/>
            <a:ext cx="1833426" cy="183342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47" y="5043143"/>
            <a:ext cx="1833426" cy="183342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94" y="5012317"/>
            <a:ext cx="1833426" cy="183342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21" y="5024574"/>
            <a:ext cx="1833426" cy="1833426"/>
          </a:xfrm>
          <a:prstGeom prst="rect">
            <a:avLst/>
          </a:prstGeom>
        </p:spPr>
      </p:pic>
      <p:sp>
        <p:nvSpPr>
          <p:cNvPr id="22" name="流程圖: 替代處理程序 21"/>
          <p:cNvSpPr/>
          <p:nvPr/>
        </p:nvSpPr>
        <p:spPr>
          <a:xfrm>
            <a:off x="1620778" y="1556792"/>
            <a:ext cx="9047223" cy="392445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14000" dirty="0">
                <a:solidFill>
                  <a:prstClr val="black"/>
                </a:solidFill>
                <a:latin typeface="Arial Black" panose="020B0A04020102020204" pitchFamily="34" charset="0"/>
              </a:rPr>
              <a:t>twenty</a:t>
            </a:r>
            <a:endParaRPr lang="zh-TW" altLang="en-US" sz="14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0"/>
            <a:ext cx="1052736" cy="10527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02" y="1173633"/>
            <a:ext cx="1025991" cy="10259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82" y="2418956"/>
            <a:ext cx="1052736" cy="105273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38" y="-40218"/>
            <a:ext cx="1052736" cy="10527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6" y="1481739"/>
            <a:ext cx="1052736" cy="10527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62" y="3801159"/>
            <a:ext cx="1052736" cy="10527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03" y="2623040"/>
            <a:ext cx="1052736" cy="10527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89" y="3960763"/>
            <a:ext cx="1052736" cy="105273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49" y="4878130"/>
            <a:ext cx="1052736" cy="105273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26" y="5438681"/>
            <a:ext cx="1052736" cy="105273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52" y="144016"/>
            <a:ext cx="1052736" cy="105273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04" y="1552359"/>
            <a:ext cx="1052736" cy="105273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04" y="3792981"/>
            <a:ext cx="1052736" cy="105273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43" y="4425991"/>
            <a:ext cx="1052736" cy="105273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06" y="4952359"/>
            <a:ext cx="1052736" cy="10527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78" y="499623"/>
            <a:ext cx="1052736" cy="105273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01" y="2543937"/>
            <a:ext cx="1052736" cy="105273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11" y="1790140"/>
            <a:ext cx="1052736" cy="105273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70" y="3080657"/>
            <a:ext cx="1052736" cy="105273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39" y="5487214"/>
            <a:ext cx="1052736" cy="105273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81" y="523904"/>
            <a:ext cx="1052736" cy="1052736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23" y="1655857"/>
            <a:ext cx="1052736" cy="1052736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37" y="3015024"/>
            <a:ext cx="1052736" cy="1052736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95" y="91924"/>
            <a:ext cx="1052736" cy="105273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98" y="1862517"/>
            <a:ext cx="1052736" cy="1052736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03" y="4557304"/>
            <a:ext cx="1052736" cy="1052736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81" y="4152279"/>
            <a:ext cx="1052736" cy="1052736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876" y="3968216"/>
            <a:ext cx="1052736" cy="1052736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58" y="5374054"/>
            <a:ext cx="1052736" cy="1052736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598" y="5403931"/>
            <a:ext cx="1052736" cy="1052736"/>
          </a:xfrm>
          <a:prstGeom prst="rect">
            <a:avLst/>
          </a:prstGeom>
        </p:spPr>
      </p:pic>
      <p:sp>
        <p:nvSpPr>
          <p:cNvPr id="32" name="流程圖: 替代處理程序 31"/>
          <p:cNvSpPr/>
          <p:nvPr/>
        </p:nvSpPr>
        <p:spPr>
          <a:xfrm>
            <a:off x="1620778" y="1556792"/>
            <a:ext cx="9047223" cy="392445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14000" dirty="0">
                <a:solidFill>
                  <a:prstClr val="black"/>
                </a:solidFill>
                <a:latin typeface="Arial Black" panose="020B0A04020102020204" pitchFamily="34" charset="0"/>
              </a:rPr>
              <a:t>thirty</a:t>
            </a:r>
            <a:endParaRPr lang="zh-TW" altLang="en-US" sz="14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2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890"/>
            <a:ext cx="12675475" cy="7394027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2490952" y="0"/>
            <a:ext cx="1686911" cy="765410"/>
          </a:xfrm>
          <a:prstGeom prst="round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twenty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9170275" y="6092590"/>
            <a:ext cx="1686911" cy="765410"/>
          </a:xfrm>
          <a:prstGeom prst="roundRect">
            <a:avLst/>
          </a:prstGeom>
          <a:solidFill>
            <a:srgbClr val="FFFF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thirty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792717" y="1900807"/>
            <a:ext cx="2580290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wenty-one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443951" y="1900807"/>
            <a:ext cx="2580290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twenty-two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81303" y="3915663"/>
            <a:ext cx="2987566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twenty-three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298934" y="3915663"/>
            <a:ext cx="2755025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twenty-four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082862" y="3915663"/>
            <a:ext cx="2755025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twenty-five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8866790" y="3915663"/>
            <a:ext cx="2755025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twenty-six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08388" y="6017006"/>
            <a:ext cx="3117631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twenty-seven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334407" y="5972953"/>
            <a:ext cx="2877207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twenty-eight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6211614" y="5958360"/>
            <a:ext cx="2755025" cy="76541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twenty-nine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20995" y="373420"/>
            <a:ext cx="11371005" cy="960668"/>
          </a:xfrm>
        </p:spPr>
        <p:txBody>
          <a:bodyPr/>
          <a:lstStyle/>
          <a:p>
            <a:r>
              <a:rPr lang="en-US" altLang="zh-TW" sz="5400" b="1" dirty="0">
                <a:latin typeface="Comic Sans MS" panose="030F0702030302020204" pitchFamily="66" charset="0"/>
              </a:rPr>
              <a:t>Let’s 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learn </a:t>
            </a:r>
            <a:r>
              <a:rPr lang="en-US" altLang="zh-TW" sz="5400" b="1" dirty="0">
                <a:latin typeface="Comic Sans MS" panose="030F0702030302020204" pitchFamily="66" charset="0"/>
              </a:rPr>
              <a:t>Pokémon theme song!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52183" y="5750004"/>
            <a:ext cx="4954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Gotta = got to </a:t>
            </a:r>
          </a:p>
          <a:p>
            <a:pPr defTabSz="914400"/>
            <a:r>
              <a:rPr lang="zh-TW" altLang="en-US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意思是「必須」去做某</a:t>
            </a:r>
            <a:r>
              <a:rPr lang="zh-TW" altLang="en-US" sz="33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事</a:t>
            </a:r>
            <a:endParaRPr lang="en-US" altLang="zh-TW" sz="33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25" y="1334088"/>
            <a:ext cx="7850515" cy="441591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273366" y="6110508"/>
            <a:ext cx="236475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altLang="zh-TW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'</a:t>
            </a:r>
            <a:r>
              <a:rPr lang="en-US" altLang="zh-TW" sz="33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em</a:t>
            </a:r>
            <a:r>
              <a:rPr lang="zh-TW" altLang="en-US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＝</a:t>
            </a:r>
            <a:r>
              <a:rPr lang="en-US" altLang="zh-TW" sz="33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them</a:t>
            </a:r>
            <a:endParaRPr lang="zh-TW" altLang="en-US" sz="33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kémon Theme Song (Studio Version) with Lyrics [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042" y="2109263"/>
            <a:ext cx="5894742" cy="3935075"/>
          </a:xfrm>
        </p:spPr>
      </p:pic>
      <p:sp>
        <p:nvSpPr>
          <p:cNvPr id="5" name="文字方塊 4"/>
          <p:cNvSpPr txBox="1"/>
          <p:nvPr/>
        </p:nvSpPr>
        <p:spPr>
          <a:xfrm>
            <a:off x="1580827" y="104775"/>
            <a:ext cx="10211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</a:t>
            </a:r>
            <a:r>
              <a:rPr lang="en-US" altLang="zh-TW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8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and write.</a:t>
            </a:r>
            <a:endParaRPr lang="zh-TW" altLang="en-US" sz="8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writ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382" y="2109263"/>
            <a:ext cx="5067354" cy="42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0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95223" y="466366"/>
            <a:ext cx="10685435" cy="960668"/>
          </a:xfrm>
        </p:spPr>
        <p:txBody>
          <a:bodyPr/>
          <a:lstStyle/>
          <a:p>
            <a:r>
              <a:rPr lang="en-US" altLang="zh-TW" sz="66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Let’s check the answers!</a:t>
            </a:r>
            <a:endParaRPr lang="zh-TW" altLang="en-US" sz="66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1883" y="2428611"/>
            <a:ext cx="98994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want to be the very </a:t>
            </a:r>
            <a:r>
              <a:rPr lang="en-US" altLang="zh-TW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best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,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Like no one ever was.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TW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catch</a:t>
            </a:r>
            <a:r>
              <a:rPr lang="en-US" altLang="zh-TW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them is my real test,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TW" sz="5400" dirty="0">
                <a:solidFill>
                  <a:srgbClr val="0000FF"/>
                </a:solidFill>
                <a:latin typeface="Comic Sans MS" panose="030F0702030302020204" pitchFamily="66" charset="0"/>
              </a:rPr>
              <a:t>train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them is my cause.</a:t>
            </a:r>
            <a:endParaRPr lang="zh-TW" altLang="en-US" sz="5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63329" y="1938100"/>
            <a:ext cx="108990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will </a:t>
            </a:r>
            <a:r>
              <a:rPr lang="en-US" altLang="zh-TW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travel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across the land,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Searching far and </a:t>
            </a:r>
            <a:r>
              <a:rPr lang="en-US" altLang="zh-TW" sz="5400" dirty="0">
                <a:solidFill>
                  <a:srgbClr val="0000FF"/>
                </a:solidFill>
                <a:latin typeface="Comic Sans MS" panose="030F0702030302020204" pitchFamily="66" charset="0"/>
              </a:rPr>
              <a:t>wide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Teach Pokémon, to </a:t>
            </a:r>
            <a:r>
              <a:rPr lang="en-US" altLang="zh-TW" sz="5400" dirty="0">
                <a:solidFill>
                  <a:srgbClr val="0000FF"/>
                </a:solidFill>
                <a:latin typeface="Comic Sans MS" panose="030F0702030302020204" pitchFamily="66" charset="0"/>
              </a:rPr>
              <a:t>understand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power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that's inside</a:t>
            </a:r>
            <a:endParaRPr lang="zh-TW" altLang="en-US" sz="5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5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37071" y="1015815"/>
            <a:ext cx="997482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Pokémon (Gotta Catch 'em all)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It's </a:t>
            </a:r>
            <a:r>
              <a:rPr lang="en-US" altLang="zh-TW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 know it's my </a:t>
            </a:r>
            <a:r>
              <a:rPr lang="en-US" altLang="zh-TW" sz="5400" dirty="0">
                <a:solidFill>
                  <a:srgbClr val="0000FF"/>
                </a:solidFill>
                <a:latin typeface="Comic Sans MS" panose="030F0702030302020204" pitchFamily="66" charset="0"/>
              </a:rPr>
              <a:t>destiny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Pokémon!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You're my best </a:t>
            </a:r>
            <a:r>
              <a:rPr lang="en-US" altLang="zh-TW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friend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In a world we must </a:t>
            </a:r>
            <a:r>
              <a:rPr lang="en-US" altLang="zh-TW" sz="5400" dirty="0">
                <a:solidFill>
                  <a:srgbClr val="0000FF"/>
                </a:solidFill>
                <a:latin typeface="Comic Sans MS" panose="030F0702030302020204" pitchFamily="66" charset="0"/>
              </a:rPr>
              <a:t>defend</a:t>
            </a:r>
            <a:endParaRPr lang="zh-TW" altLang="en-US" sz="5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0878" y="1160884"/>
            <a:ext cx="104844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Pokémon (Gotta Catch 'em all)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A heart so </a:t>
            </a:r>
            <a:r>
              <a:rPr lang="en-US" altLang="zh-TW" sz="5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true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Our </a:t>
            </a:r>
            <a:r>
              <a:rPr lang="en-US" altLang="zh-TW" sz="5400" dirty="0">
                <a:solidFill>
                  <a:srgbClr val="0000FF"/>
                </a:solidFill>
                <a:latin typeface="Comic Sans MS" panose="030F0702030302020204" pitchFamily="66" charset="0"/>
              </a:rPr>
              <a:t>courage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will </a:t>
            </a:r>
            <a:r>
              <a:rPr lang="en-US" altLang="zh-TW" sz="5400" dirty="0">
                <a:solidFill>
                  <a:srgbClr val="0000FF"/>
                </a:solidFill>
                <a:latin typeface="Comic Sans MS" panose="030F0702030302020204" pitchFamily="66" charset="0"/>
              </a:rPr>
              <a:t>pull us through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You </a:t>
            </a:r>
            <a:r>
              <a:rPr lang="en-US" altLang="zh-TW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teach</a:t>
            </a:r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 me and I'll teach you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Pokémon (Gotta catch 'em all)</a:t>
            </a:r>
          </a:p>
          <a:p>
            <a:pPr defTabSz="914400"/>
            <a:r>
              <a:rPr lang="en-US" altLang="zh-TW" sz="5400" dirty="0">
                <a:solidFill>
                  <a:prstClr val="black"/>
                </a:solidFill>
                <a:latin typeface="Comic Sans MS" panose="030F0702030302020204" pitchFamily="66" charset="0"/>
              </a:rPr>
              <a:t>Gotta catch 'em </a:t>
            </a:r>
            <a:r>
              <a:rPr lang="en-US" altLang="zh-TW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3873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592" t="18710" r="9731" b="21880"/>
          <a:stretch/>
        </p:blipFill>
        <p:spPr>
          <a:xfrm>
            <a:off x="0" y="0"/>
            <a:ext cx="12309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40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171" t="15699" r="8442" b="20000"/>
          <a:stretch/>
        </p:blipFill>
        <p:spPr>
          <a:xfrm>
            <a:off x="-117987" y="0"/>
            <a:ext cx="12309987" cy="685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23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173" t="15269" r="7956" b="21291"/>
          <a:stretch/>
        </p:blipFill>
        <p:spPr>
          <a:xfrm>
            <a:off x="0" y="-1"/>
            <a:ext cx="12182168" cy="69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95355" y="0"/>
            <a:ext cx="11702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9600" b="1" dirty="0" smtClean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Phonics Time</a:t>
            </a:r>
            <a:r>
              <a:rPr lang="en-US" altLang="zh-TW" sz="9600" dirty="0" smtClean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   </a:t>
            </a:r>
            <a:r>
              <a:rPr lang="en-US" altLang="zh-TW" sz="6600" dirty="0" err="1" smtClean="0">
                <a:solidFill>
                  <a:srgbClr val="FFFF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P3~4</a:t>
            </a:r>
            <a:endParaRPr lang="zh-TW" altLang="en-US" sz="6600" dirty="0">
              <a:solidFill>
                <a:srgbClr val="FFFF0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1026" name="Picture 2" descr="「phonic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27" y="1485115"/>
            <a:ext cx="5031280" cy="539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33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1791634" y="4005064"/>
            <a:ext cx="3816424" cy="252028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12" y="4293097"/>
            <a:ext cx="3530159" cy="1638095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871171" y="102129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168009" y="1021299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40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1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8.xml><?xml version="1.0" encoding="utf-8"?>
<a:theme xmlns:a="http://schemas.openxmlformats.org/drawingml/2006/main" name="3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9.xml><?xml version="1.0" encoding="utf-8"?>
<a:theme xmlns:a="http://schemas.openxmlformats.org/drawingml/2006/main" name="1_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263</TotalTime>
  <Words>315</Words>
  <Application>Microsoft Office PowerPoint</Application>
  <PresentationFormat>寬螢幕</PresentationFormat>
  <Paragraphs>107</Paragraphs>
  <Slides>49</Slides>
  <Notes>8</Notes>
  <HiddenSlides>0</HiddenSlides>
  <MMClips>1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9</vt:i4>
      </vt:variant>
      <vt:variant>
        <vt:lpstr>投影片標題</vt:lpstr>
      </vt:variant>
      <vt:variant>
        <vt:i4>49</vt:i4>
      </vt:variant>
    </vt:vector>
  </HeadingPairs>
  <TitlesOfParts>
    <vt:vector size="75" baseType="lpstr">
      <vt:lpstr>Arial Unicode MS</vt:lpstr>
      <vt:lpstr>Microsoft JhengHei UI</vt:lpstr>
      <vt:lpstr>微軟正黑體</vt:lpstr>
      <vt:lpstr>新細明體</vt:lpstr>
      <vt:lpstr>Aharoni</vt:lpstr>
      <vt:lpstr>Arial</vt:lpstr>
      <vt:lpstr>Arial Black</vt:lpstr>
      <vt:lpstr>Arial Rounded MT Bold</vt:lpstr>
      <vt:lpstr>Calibri</vt:lpstr>
      <vt:lpstr>Calibri Light</vt:lpstr>
      <vt:lpstr>Calisto MT</vt:lpstr>
      <vt:lpstr>Century Gothic</vt:lpstr>
      <vt:lpstr>Comic Sans MS</vt:lpstr>
      <vt:lpstr>Euphemia</vt:lpstr>
      <vt:lpstr>Trebuchet MS</vt:lpstr>
      <vt:lpstr>Wingdings 2</vt:lpstr>
      <vt:lpstr>Wingdings 3</vt:lpstr>
      <vt:lpstr>多面向</vt:lpstr>
      <vt:lpstr>Office 佈景主題</vt:lpstr>
      <vt:lpstr>絲縷</vt:lpstr>
      <vt:lpstr>石板</vt:lpstr>
      <vt:lpstr>1_石板</vt:lpstr>
      <vt:lpstr>Terberg_CustomBorder_TP101881387</vt:lpstr>
      <vt:lpstr>2_石板</vt:lpstr>
      <vt:lpstr>3_石板</vt:lpstr>
      <vt:lpstr>1_多面向</vt:lpstr>
      <vt:lpstr>PowerPoint 簡報</vt:lpstr>
      <vt:lpstr>PowerPoint 簡報</vt:lpstr>
      <vt:lpstr>Story Time Review Let’s read aloud!!!!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Let’s learn Pokémon theme song!</vt:lpstr>
      <vt:lpstr>PowerPoint 簡報</vt:lpstr>
      <vt:lpstr>PowerPoint 簡報</vt:lpstr>
      <vt:lpstr>Let’s check the answers!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58</cp:revision>
  <dcterms:created xsi:type="dcterms:W3CDTF">2016-09-04T15:22:41Z</dcterms:created>
  <dcterms:modified xsi:type="dcterms:W3CDTF">2020-03-09T07:23:28Z</dcterms:modified>
</cp:coreProperties>
</file>